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4" r:id="rId3"/>
    <p:sldId id="265" r:id="rId4"/>
    <p:sldId id="257" r:id="rId5"/>
    <p:sldId id="259" r:id="rId6"/>
    <p:sldId id="263" r:id="rId7"/>
    <p:sldId id="260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2571750" y="142875"/>
            <a:ext cx="6357938" cy="1571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01953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表格占位符 13"/>
          <p:cNvSpPr>
            <a:spLocks noGrp="1"/>
          </p:cNvSpPr>
          <p:nvPr>
            <p:ph type="tbl" sz="quarter" idx="10"/>
          </p:nvPr>
        </p:nvSpPr>
        <p:spPr>
          <a:xfrm>
            <a:off x="3143239" y="2714625"/>
            <a:ext cx="5572165" cy="285751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таблицы</a:t>
            </a:r>
            <a:endParaRPr lang="zh-CN" altLang="en-US"/>
          </a:p>
        </p:txBody>
      </p:sp>
      <p:sp>
        <p:nvSpPr>
          <p:cNvPr id="16" name="图片占位符 15"/>
          <p:cNvSpPr>
            <a:spLocks noGrp="1"/>
          </p:cNvSpPr>
          <p:nvPr>
            <p:ph type="pic" sz="quarter" idx="11"/>
          </p:nvPr>
        </p:nvSpPr>
        <p:spPr>
          <a:xfrm>
            <a:off x="428596" y="428604"/>
            <a:ext cx="2500313" cy="2214563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рисунка</a:t>
            </a:r>
            <a:endParaRPr lang="zh-CN" altLang="en-US"/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2"/>
          </p:nvPr>
        </p:nvSpPr>
        <p:spPr>
          <a:xfrm>
            <a:off x="3143240" y="1428736"/>
            <a:ext cx="5572136" cy="1143014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>
          <a:xfrm>
            <a:off x="3143250" y="500063"/>
            <a:ext cx="3714750" cy="785812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320651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martArt 占位符 6"/>
          <p:cNvSpPr>
            <a:spLocks noGrp="1"/>
          </p:cNvSpPr>
          <p:nvPr>
            <p:ph type="dgm" sz="quarter" idx="10"/>
          </p:nvPr>
        </p:nvSpPr>
        <p:spPr>
          <a:xfrm>
            <a:off x="3071802" y="571480"/>
            <a:ext cx="5214974" cy="4071966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рисунка SmartArt</a:t>
            </a:r>
            <a:endParaRPr lang="zh-CN" alt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1"/>
          </p:nvPr>
        </p:nvSpPr>
        <p:spPr>
          <a:xfrm>
            <a:off x="714375" y="571480"/>
            <a:ext cx="2143125" cy="40005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2"/>
          </p:nvPr>
        </p:nvSpPr>
        <p:spPr>
          <a:xfrm>
            <a:off x="3071813" y="4786313"/>
            <a:ext cx="3429000" cy="7858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0937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表占位符 2"/>
          <p:cNvSpPr>
            <a:spLocks noGrp="1"/>
          </p:cNvSpPr>
          <p:nvPr>
            <p:ph type="chart" sz="quarter" idx="10"/>
          </p:nvPr>
        </p:nvSpPr>
        <p:spPr>
          <a:xfrm>
            <a:off x="1785918" y="714356"/>
            <a:ext cx="5572125" cy="414337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диаграммы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1"/>
          </p:nvPr>
        </p:nvSpPr>
        <p:spPr>
          <a:xfrm>
            <a:off x="4500563" y="5000625"/>
            <a:ext cx="2857500" cy="857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583888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500063" y="1143000"/>
            <a:ext cx="8143875" cy="1428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15566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和内容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3857620" y="142875"/>
            <a:ext cx="5000630" cy="16430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30689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52"/>
            <a:ext cx="9144000" cy="92867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8596" y="1357298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>
              <a:defRPr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2pPr>
            <a:lvl3pPr>
              <a:defRPr sz="20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3pPr>
            <a:lvl4pPr>
              <a:defRPr sz="1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4pPr>
            <a:lvl5pPr>
              <a:defRPr sz="1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3438" y="1357298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>
              <a:defRPr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2pPr>
            <a:lvl3pPr>
              <a:defRPr sz="20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3pPr>
            <a:lvl4pPr>
              <a:defRPr sz="1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4pPr>
            <a:lvl5pPr>
              <a:defRPr sz="1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000892" y="6572272"/>
            <a:ext cx="2143108" cy="285728"/>
          </a:xfrm>
          <a:prstGeom prst="rect">
            <a:avLst/>
          </a:prstGeom>
        </p:spPr>
        <p:txBody>
          <a:bodyPr/>
          <a:lstStyle/>
          <a:p>
            <a:fld id="{1883AB00-DFFB-46D0-9D96-D8D9E05BD4DF}" type="datetimeFigureOut">
              <a:rPr lang="ru-RU">
                <a:solidFill>
                  <a:prstClr val="black"/>
                </a:solidFill>
              </a:rPr>
              <a:pPr/>
              <a:t>23.12.2020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857356" y="6143644"/>
            <a:ext cx="5072098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599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0154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285728"/>
            <a:ext cx="8390166" cy="32872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285720" y="214290"/>
            <a:ext cx="8643998" cy="4214842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истанционное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обучение 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в школе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3786190"/>
            <a:ext cx="3190884" cy="265867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45429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611560" y="692696"/>
            <a:ext cx="8064896" cy="516517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 случае временного  введения  дистанционной формы обучения   вносятся  корректировки  в образовательный процесс с целью недопущения понижения качества образования.</a:t>
            </a:r>
          </a:p>
          <a:p>
            <a:pPr marL="0" indent="0">
              <a:buNone/>
            </a:pPr>
            <a:r>
              <a:rPr lang="ru-RU" dirty="0" smtClean="0"/>
              <a:t>Администрация ОО обеспечивает контроль за  своевременной  и полной реализацией основных образовательных программ, за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текущим контролем, уровнем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усвоения  ООП.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7403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899592" y="548680"/>
            <a:ext cx="7704856" cy="5309195"/>
          </a:xfrm>
        </p:spPr>
        <p:txBody>
          <a:bodyPr/>
          <a:lstStyle/>
          <a:p>
            <a:pPr marL="0" indent="0" algn="ctr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Период действия режима обучения 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дистанционной форме</a:t>
            </a:r>
            <a:r>
              <a:rPr lang="ru-RU" dirty="0">
                <a:latin typeface="Open Sans"/>
              </a:rPr>
              <a:t> </a:t>
            </a:r>
            <a:endParaRPr lang="ru-RU" dirty="0" smtClean="0">
              <a:latin typeface="Open Sans"/>
            </a:endParaRPr>
          </a:p>
          <a:p>
            <a:pPr marL="0" indent="0"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определяется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постановлением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Правительства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Ростовской области с учетом санитарно-эпидемиологической ситуации.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0932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755576" y="260648"/>
            <a:ext cx="8064896" cy="5597227"/>
          </a:xfrm>
        </p:spPr>
        <p:txBody>
          <a:bodyPr/>
          <a:lstStyle/>
          <a:p>
            <a:pPr marL="0" indent="0" algn="ctr"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Переход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на реализацию образовательных программ с применением электронного обучения и дистанционных образовательных технологий является мерой вынужденной и однозначно временной, обусловленной исключительно санитарно-эпидемиологической ситуацией в связи с пандемией и направленной на сохранение жизни и здоровья детей.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868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285728"/>
            <a:ext cx="8643998" cy="44291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285720" y="214290"/>
            <a:ext cx="8643998" cy="4214842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Дистанционное обучение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способ организации процесса обучения, основанный на использовании современных информационных и телекоммуникационных технологий, позволяющих осуществлять обучение на расстоянии без непосредственного контакта между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учителем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обучающимся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3786190"/>
            <a:ext cx="3190884" cy="265867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93920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28596" y="714356"/>
            <a:ext cx="8358246" cy="35719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500034" y="642918"/>
            <a:ext cx="8215370" cy="4286280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Технология дистанционного обучения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заключается в том, что обучение и контроль  за усвоением материала происходит с помощью компьютерной сети Интернет, используя технологии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on-line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off-line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94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00034" y="1071546"/>
            <a:ext cx="8215370" cy="36433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571472" y="1357298"/>
            <a:ext cx="8001056" cy="4286280"/>
          </a:xfrm>
        </p:spPr>
        <p:txBody>
          <a:bodyPr/>
          <a:lstStyle/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образовательного пространства;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учащихся познавательной самостоятельности и активности;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критического мышления, толерантности, готовности конструктивно обсуждать различные точки зрения.</a:t>
            </a:r>
          </a:p>
          <a:p>
            <a:pPr>
              <a:buNone/>
            </a:pP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285728"/>
            <a:ext cx="81066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Задачи дистанционного обучения</a:t>
            </a:r>
            <a:r>
              <a:rPr lang="ru-RU" sz="4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40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62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536" y="764704"/>
            <a:ext cx="8568952" cy="48965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913636" y="1071546"/>
            <a:ext cx="8016082" cy="4143404"/>
          </a:xfrm>
        </p:spPr>
        <p:txBody>
          <a:bodyPr/>
          <a:lstStyle/>
          <a:p>
            <a:pPr marL="0" indent="0">
              <a:buNone/>
            </a:pPr>
            <a:r>
              <a:rPr lang="ru-RU" sz="2800" i="1" dirty="0"/>
              <a:t>Основными элементами системы ДО </a:t>
            </a:r>
            <a:r>
              <a:rPr lang="ru-RU" sz="2800" i="1" dirty="0" smtClean="0"/>
              <a:t>являются: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i="1" dirty="0" smtClean="0"/>
              <a:t> </a:t>
            </a:r>
            <a:r>
              <a:rPr lang="ru-RU" sz="2800" i="1" dirty="0"/>
              <a:t>образовательные </a:t>
            </a:r>
            <a:r>
              <a:rPr lang="ru-RU" sz="2800" i="1" dirty="0" smtClean="0"/>
              <a:t>онлайн-платформы;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i="1" dirty="0" err="1" smtClean="0"/>
              <a:t>ЦОРы</a:t>
            </a:r>
            <a:r>
              <a:rPr lang="ru-RU" sz="2800" i="1" dirty="0"/>
              <a:t>, размещённые на образовательных  сайтах; </a:t>
            </a:r>
            <a:endParaRPr lang="ru-RU" sz="2800" i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800" i="1" dirty="0" smtClean="0"/>
              <a:t>видеоконференции</a:t>
            </a:r>
            <a:r>
              <a:rPr lang="ru-RU" sz="2800" i="1" dirty="0"/>
              <a:t>; </a:t>
            </a:r>
            <a:endParaRPr lang="ru-RU" sz="2800" i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800" i="1" dirty="0" err="1" smtClean="0"/>
              <a:t>вебинары</a:t>
            </a:r>
            <a:r>
              <a:rPr lang="ru-RU" sz="2800" i="1" dirty="0"/>
              <a:t>; </a:t>
            </a:r>
            <a:endParaRPr lang="ru-RU" sz="2800" i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800" i="1" dirty="0" err="1" smtClean="0"/>
              <a:t>skype</a:t>
            </a:r>
            <a:r>
              <a:rPr lang="ru-RU" sz="2800" i="1" dirty="0" smtClean="0"/>
              <a:t>-общение</a:t>
            </a:r>
            <a:r>
              <a:rPr lang="ru-RU" sz="2800" i="1" dirty="0"/>
              <a:t>; </a:t>
            </a:r>
            <a:endParaRPr lang="ru-RU" sz="2800" i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800" i="1" dirty="0" err="1" smtClean="0"/>
              <a:t>email</a:t>
            </a:r>
            <a:r>
              <a:rPr lang="ru-RU" sz="2800" i="1" dirty="0" smtClean="0"/>
              <a:t>-общение</a:t>
            </a:r>
            <a:r>
              <a:rPr lang="ru-RU" sz="2800" i="1" dirty="0"/>
              <a:t>; </a:t>
            </a:r>
            <a:endParaRPr lang="ru-RU" sz="2800" i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800" i="1" dirty="0" err="1" smtClean="0"/>
              <a:t>WhatsApp</a:t>
            </a:r>
            <a:r>
              <a:rPr lang="ru-RU" sz="2800" i="1" dirty="0" smtClean="0"/>
              <a:t>-общение</a:t>
            </a:r>
            <a:r>
              <a:rPr lang="ru-RU" sz="2800" i="1" dirty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ru-RU" sz="28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179512" y="188640"/>
            <a:ext cx="81501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               Элементы системы 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45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32295"/>
            <a:ext cx="8669337" cy="3508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9592" y="116632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Участники образовательного  процесса с использованием ДО</a:t>
            </a:r>
            <a:endParaRPr lang="ru-RU" sz="3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412776"/>
            <a:ext cx="792088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/>
              <a:t>Обучающиеся</a:t>
            </a:r>
          </a:p>
          <a:p>
            <a:r>
              <a:rPr lang="ru-RU" sz="3000" dirty="0" smtClean="0"/>
              <a:t>Педагогические работники</a:t>
            </a:r>
          </a:p>
          <a:p>
            <a:r>
              <a:rPr lang="ru-RU" sz="3000" dirty="0" smtClean="0"/>
              <a:t>Административные работники  ОО</a:t>
            </a:r>
          </a:p>
          <a:p>
            <a:r>
              <a:rPr lang="ru-RU" sz="3000" dirty="0" smtClean="0"/>
              <a:t>Родители(законные представители)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2103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75579"/>
            <a:ext cx="756084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260648"/>
            <a:ext cx="83529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Виды учебной деятельности  в условиях ДО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1556792"/>
            <a:ext cx="691276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Самостоятельное изучение учебного материала</a:t>
            </a:r>
          </a:p>
          <a:p>
            <a:pPr marL="342900" indent="-342900">
              <a:buAutoNum type="arabicPeriod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Учебные занятия (лекционные и практические)</a:t>
            </a:r>
          </a:p>
          <a:p>
            <a:pPr marL="342900" indent="-342900">
              <a:buAutoNum type="arabicPeriod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Консультации</a:t>
            </a:r>
          </a:p>
          <a:p>
            <a:pPr marL="342900" indent="-342900">
              <a:buAutoNum type="arabicPeriod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Текущий контроль</a:t>
            </a:r>
          </a:p>
          <a:p>
            <a:pPr marL="342900" indent="-342900">
              <a:buAutoNum type="arabicPeriod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Промежуточная аттестация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025224"/>
      </p:ext>
    </p:extLst>
  </p:cSld>
  <p:clrMapOvr>
    <a:masterClrMapping/>
  </p:clrMapOvr>
</p:sld>
</file>

<file path=ppt/theme/theme1.xml><?xml version="1.0" encoding="utf-8"?>
<a:theme xmlns:a="http://schemas.openxmlformats.org/drawingml/2006/main" name="training-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205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training-01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сош4</dc:creator>
  <cp:lastModifiedBy>сош4</cp:lastModifiedBy>
  <cp:revision>10</cp:revision>
  <dcterms:created xsi:type="dcterms:W3CDTF">2020-12-23T05:50:49Z</dcterms:created>
  <dcterms:modified xsi:type="dcterms:W3CDTF">2020-12-23T13:11:59Z</dcterms:modified>
</cp:coreProperties>
</file>