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  <p:sldId id="265" r:id="rId4"/>
    <p:sldId id="257" r:id="rId5"/>
    <p:sldId id="259" r:id="rId6"/>
    <p:sldId id="263" r:id="rId7"/>
    <p:sldId id="260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0" y="142875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19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39" y="2714625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596" y="42860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2065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占位符 6"/>
          <p:cNvSpPr>
            <a:spLocks noGrp="1"/>
          </p:cNvSpPr>
          <p:nvPr>
            <p:ph type="dgm" sz="quarter" idx="10"/>
          </p:nvPr>
        </p:nvSpPr>
        <p:spPr>
          <a:xfrm>
            <a:off x="3071802" y="571480"/>
            <a:ext cx="5214974" cy="4071966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714375" y="571480"/>
            <a:ext cx="2143125" cy="400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/>
          </p:nvPr>
        </p:nvSpPr>
        <p:spPr>
          <a:xfrm>
            <a:off x="3071813" y="4786313"/>
            <a:ext cx="3429000" cy="785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093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18" y="71435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8388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42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1556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3857620" y="142875"/>
            <a:ext cx="5000630" cy="164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3068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52"/>
            <a:ext cx="9144000" cy="92867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8596" y="1357298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>
              <a:defRPr sz="24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2pPr>
            <a:lvl3pPr>
              <a:defRPr sz="20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3pPr>
            <a:lvl4pPr>
              <a:defRPr sz="1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4pPr>
            <a:lvl5pPr>
              <a:defRPr sz="1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357298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>
              <a:defRPr sz="24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2pPr>
            <a:lvl3pPr>
              <a:defRPr sz="20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3pPr>
            <a:lvl4pPr>
              <a:defRPr sz="1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4pPr>
            <a:lvl5pPr>
              <a:defRPr sz="1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00892" y="6572272"/>
            <a:ext cx="2143108" cy="285728"/>
          </a:xfrm>
          <a:prstGeom prst="rect">
            <a:avLst/>
          </a:prstGeom>
        </p:spPr>
        <p:txBody>
          <a:bodyPr/>
          <a:lstStyle/>
          <a:p>
            <a:fld id="{1883AB00-DFFB-46D0-9D96-D8D9E05BD4DF}" type="datetimeFigureOut">
              <a:rPr lang="ru-RU">
                <a:solidFill>
                  <a:prstClr val="black"/>
                </a:solidFill>
              </a:rPr>
              <a:pPr/>
              <a:t>23.12.2020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857356" y="6143644"/>
            <a:ext cx="5072098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9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15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390166" cy="3287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85720" y="214290"/>
            <a:ext cx="8643998" cy="421484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истанционное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обучение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школе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786190"/>
            <a:ext cx="3190884" cy="26586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5429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611560" y="692696"/>
            <a:ext cx="8064896" cy="516517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случае временного  введения  дистанционной формы обучения   вносятся  корректировки  в образовательный процесс с целью недопущения понижения качества образования.</a:t>
            </a:r>
          </a:p>
          <a:p>
            <a:pPr marL="0" indent="0">
              <a:buNone/>
            </a:pPr>
            <a:r>
              <a:rPr lang="ru-RU" dirty="0" smtClean="0"/>
              <a:t>Администрация ОО обеспечивает контроль за  своевременной  и полной реализацией основных образовательных программ, за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текущим контролем, уровнем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усвоения  ООП.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40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899592" y="548680"/>
            <a:ext cx="7704856" cy="5309195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Период действия режима обучения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дистанционной форме</a:t>
            </a:r>
            <a:r>
              <a:rPr lang="ru-RU" dirty="0">
                <a:latin typeface="Open Sans"/>
              </a:rPr>
              <a:t> </a:t>
            </a:r>
            <a:endParaRPr lang="ru-RU" dirty="0" smtClean="0">
              <a:latin typeface="Open Sans"/>
            </a:endParaRPr>
          </a:p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постановлением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Ростовской области с учетом санитарно-эпидемиологической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93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755576" y="260648"/>
            <a:ext cx="8064896" cy="5597227"/>
          </a:xfrm>
        </p:spPr>
        <p:txBody>
          <a:bodyPr/>
          <a:lstStyle/>
          <a:p>
            <a:pPr marL="0" indent="0" algn="ctr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Переход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 реализацию образовательных программ с применением электронного обучения и дистанционных образовательных технологий является мерой вынужденной и однозначно временной, обусловленной исключительно санитарно-эпидемиологической ситуацией в связи с пандемией и направленной на сохранение жизни и здоровья детей.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6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643998" cy="44291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85720" y="214290"/>
            <a:ext cx="8643998" cy="421484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Дистанционное обучение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 организации процесса обучения, основанный на использовании современных информационных и телекоммуникационных технологий, позволяющих осуществлять обучение на расстоянии без непосредственного контакта между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обучающимся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786190"/>
            <a:ext cx="3190884" cy="26586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9392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596" y="714356"/>
            <a:ext cx="8358246" cy="35719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500034" y="642918"/>
            <a:ext cx="8215370" cy="428628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Технология дистанционного обучения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заключается в том, что обучение и контроль  за усвоением материала происходит с помощью компьютерной сети Интернет, используя технологии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on-line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off-line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94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00034" y="1071546"/>
            <a:ext cx="8215370" cy="36433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571472" y="1357298"/>
            <a:ext cx="8001056" cy="4286280"/>
          </a:xfrm>
        </p:spPr>
        <p:txBody>
          <a:bodyPr/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образовательного пространства;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учащихся познавательной самостоятельности и активности;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критического мышления, толерантности, готовности конструктивно обсуждать различные точки зрения.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85728"/>
            <a:ext cx="8106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Задачи дистанционного обучения</a:t>
            </a:r>
            <a:r>
              <a:rPr lang="ru-RU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2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764704"/>
            <a:ext cx="8568952" cy="48965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913636" y="1071546"/>
            <a:ext cx="8016082" cy="4143404"/>
          </a:xfrm>
        </p:spPr>
        <p:txBody>
          <a:bodyPr/>
          <a:lstStyle/>
          <a:p>
            <a:pPr marL="0" indent="0">
              <a:buNone/>
            </a:pPr>
            <a:r>
              <a:rPr lang="ru-RU" sz="2800" i="1" dirty="0"/>
              <a:t>Основными элементами системы ДО </a:t>
            </a:r>
            <a:r>
              <a:rPr lang="ru-RU" sz="2800" i="1" dirty="0" smtClean="0"/>
              <a:t>являются: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1" dirty="0" smtClean="0"/>
              <a:t> </a:t>
            </a:r>
            <a:r>
              <a:rPr lang="ru-RU" sz="2800" i="1" dirty="0"/>
              <a:t>образовательные </a:t>
            </a:r>
            <a:r>
              <a:rPr lang="ru-RU" sz="2800" i="1" dirty="0" smtClean="0"/>
              <a:t>онлайн-платформы;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i="1" dirty="0" err="1" smtClean="0"/>
              <a:t>ЦОРы</a:t>
            </a:r>
            <a:r>
              <a:rPr lang="ru-RU" sz="2800" i="1" dirty="0"/>
              <a:t>, размещённые на образовательных  сайтах;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1" dirty="0" smtClean="0"/>
              <a:t>видеоконференции</a:t>
            </a:r>
            <a:r>
              <a:rPr lang="ru-RU" sz="2800" i="1" dirty="0"/>
              <a:t>;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1" dirty="0" err="1" smtClean="0"/>
              <a:t>вебинары</a:t>
            </a:r>
            <a:r>
              <a:rPr lang="ru-RU" sz="2800" i="1" dirty="0"/>
              <a:t>;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1" dirty="0" err="1" smtClean="0"/>
              <a:t>skype</a:t>
            </a:r>
            <a:r>
              <a:rPr lang="ru-RU" sz="2800" i="1" dirty="0" smtClean="0"/>
              <a:t>-общение</a:t>
            </a:r>
            <a:r>
              <a:rPr lang="ru-RU" sz="2800" i="1" dirty="0"/>
              <a:t>;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1" dirty="0" err="1" smtClean="0"/>
              <a:t>email</a:t>
            </a:r>
            <a:r>
              <a:rPr lang="ru-RU" sz="2800" i="1" dirty="0" smtClean="0"/>
              <a:t>-общение</a:t>
            </a:r>
            <a:r>
              <a:rPr lang="ru-RU" sz="2800" i="1" dirty="0"/>
              <a:t>;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i="1" dirty="0" err="1" smtClean="0"/>
              <a:t>WhatsApp</a:t>
            </a:r>
            <a:r>
              <a:rPr lang="ru-RU" sz="2800" i="1" dirty="0" smtClean="0"/>
              <a:t>-общение</a:t>
            </a:r>
            <a:r>
              <a:rPr lang="ru-RU" sz="2800" i="1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sz="2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88640"/>
            <a:ext cx="8150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            Элементы системы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5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32295"/>
            <a:ext cx="8669337" cy="350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11663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Участники образовательного  процесса с использованием ДО</a:t>
            </a:r>
            <a:endParaRPr lang="ru-RU" sz="3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79208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Обучающиеся</a:t>
            </a:r>
          </a:p>
          <a:p>
            <a:r>
              <a:rPr lang="ru-RU" sz="3000" dirty="0" smtClean="0"/>
              <a:t>Педагогические работники</a:t>
            </a:r>
          </a:p>
          <a:p>
            <a:r>
              <a:rPr lang="ru-RU" sz="3000" dirty="0" smtClean="0"/>
              <a:t>Административные работники  ОО</a:t>
            </a:r>
          </a:p>
          <a:p>
            <a:r>
              <a:rPr lang="ru-RU" sz="3000" dirty="0" smtClean="0"/>
              <a:t>Родители(законные представители)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103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75579"/>
            <a:ext cx="756084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260648"/>
            <a:ext cx="83529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Виды учебной деятельности  в условиях ДО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556792"/>
            <a:ext cx="69127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Самостоятельное изучение учебного материала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Учебные занятия (лекционные и практические)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Консультации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Текущий контроль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Промежуточная аттестация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25224"/>
      </p:ext>
    </p:extLst>
  </p:cSld>
  <p:clrMapOvr>
    <a:masterClrMapping/>
  </p:clrMapOvr>
</p:sld>
</file>

<file path=ppt/theme/theme1.xml><?xml version="1.0" encoding="utf-8"?>
<a:theme xmlns:a="http://schemas.openxmlformats.org/drawingml/2006/main" name="training-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205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training-01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сош4</dc:creator>
  <cp:lastModifiedBy>сош4</cp:lastModifiedBy>
  <cp:revision>10</cp:revision>
  <dcterms:created xsi:type="dcterms:W3CDTF">2020-12-23T05:50:49Z</dcterms:created>
  <dcterms:modified xsi:type="dcterms:W3CDTF">2020-12-23T13:11:59Z</dcterms:modified>
</cp:coreProperties>
</file>